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391" r:id="rId5"/>
    <p:sldId id="264" r:id="rId6"/>
    <p:sldId id="367" r:id="rId7"/>
    <p:sldId id="390" r:id="rId8"/>
    <p:sldId id="392" r:id="rId9"/>
    <p:sldId id="393" r:id="rId10"/>
    <p:sldId id="370" r:id="rId11"/>
    <p:sldId id="368" r:id="rId12"/>
    <p:sldId id="386" r:id="rId13"/>
    <p:sldId id="371" r:id="rId14"/>
    <p:sldId id="380" r:id="rId15"/>
    <p:sldId id="372" r:id="rId16"/>
    <p:sldId id="374" r:id="rId17"/>
    <p:sldId id="385" r:id="rId18"/>
    <p:sldId id="377" r:id="rId19"/>
    <p:sldId id="373" r:id="rId20"/>
    <p:sldId id="375" r:id="rId21"/>
    <p:sldId id="382" r:id="rId22"/>
    <p:sldId id="388" r:id="rId23"/>
    <p:sldId id="389" r:id="rId24"/>
    <p:sldId id="387" r:id="rId25"/>
    <p:sldId id="379" r:id="rId26"/>
  </p:sldIdLst>
  <p:sldSz cx="12192000" cy="6858000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ain Brighton" initials="IB" lastIdx="2" clrIdx="0">
    <p:extLst>
      <p:ext uri="{19B8F6BF-5375-455C-9EA6-DF929625EA0E}">
        <p15:presenceInfo xmlns:p15="http://schemas.microsoft.com/office/powerpoint/2012/main" userId="b3d0983ffd148f5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5FA9"/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62" autoAdjust="0"/>
    <p:restoredTop sz="64373" autoAdjust="0"/>
  </p:normalViewPr>
  <p:slideViewPr>
    <p:cSldViewPr snapToGrid="0">
      <p:cViewPr varScale="1">
        <p:scale>
          <a:sx n="56" d="100"/>
          <a:sy n="56" d="100"/>
        </p:scale>
        <p:origin x="1214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81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669A6-3596-4B79-A1AA-C1E42C89DFA3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72418A-CD52-4CEA-80EA-9821771A71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19395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png>
</file>

<file path=ppt/media/image3.gif>
</file>

<file path=ppt/media/image4.gif>
</file>

<file path=ppt/media/image5.g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48831159-9EB0-48EE-8DB6-B6BD78C58174}" type="datetimeFigureOut">
              <a:rPr lang="en-GB" smtClean="0"/>
              <a:pPr/>
              <a:t>27/04/2017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68C56A97-F4E8-458A-9171-9F3B4558406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3595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31473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Effective-Testing-01.Tests.ps1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Avoids brittle tests that break when implementation details change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If </a:t>
            </a:r>
            <a:r>
              <a:rPr lang="en-GB" dirty="0"/>
              <a:t>the contract changes – the tests will probably need to be updated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If an optional parameter is added, existing tests should not break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But, additional test coverage should be </a:t>
            </a:r>
            <a:r>
              <a:rPr lang="en-GB" dirty="0" smtClean="0"/>
              <a:t>added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 smtClean="0"/>
              <a:t>Difficult to test/should</a:t>
            </a:r>
            <a:r>
              <a:rPr lang="en-GB" baseline="0" dirty="0" smtClean="0"/>
              <a:t> be an integration test: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 smtClean="0"/>
              <a:t>Lability\Tests\Lib\DiskImage.Tests.ps1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48466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Use a test/task runner wherever possible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OVF does a similar thing with Simple and Complex tests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0057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63947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Testing the same object state is different to testing</a:t>
            </a:r>
            <a:r>
              <a:rPr lang="en-GB" baseline="0" dirty="0"/>
              <a:t> multiple concerns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Difficult to know which assertion </a:t>
            </a:r>
            <a:r>
              <a:rPr lang="en-GB" dirty="0" smtClean="0"/>
              <a:t>failed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 smtClean="0"/>
              <a:t>Effective-Testing-02.Tests.ps1</a:t>
            </a:r>
            <a:endParaRPr lang="en-GB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For properties use either test cases or test object equivalence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baseline="0" dirty="0"/>
              <a:t>Best when it’s easy to create an object with ALL the required properties and you know the value of ALL expected </a:t>
            </a:r>
            <a:r>
              <a:rPr lang="en-GB" baseline="0" dirty="0" smtClean="0"/>
              <a:t>properties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 smtClean="0"/>
              <a:t>Effective-Testing-03.Tests.ps1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28894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8246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err="1"/>
              <a:t>AfterEach</a:t>
            </a:r>
            <a:r>
              <a:rPr lang="en-GB" dirty="0"/>
              <a:t> and </a:t>
            </a:r>
            <a:r>
              <a:rPr lang="en-GB" dirty="0" err="1"/>
              <a:t>AfterAll</a:t>
            </a:r>
            <a:r>
              <a:rPr lang="en-GB" dirty="0"/>
              <a:t> are less problematic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50945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Most frameworks (</a:t>
            </a:r>
            <a:r>
              <a:rPr lang="en-GB" dirty="0" err="1"/>
              <a:t>inc</a:t>
            </a:r>
            <a:r>
              <a:rPr lang="en-GB" dirty="0"/>
              <a:t> Pester) will report a failure on any unexpected </a:t>
            </a:r>
            <a:r>
              <a:rPr lang="en-GB" dirty="0" smtClean="0"/>
              <a:t>exception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Effective-Testing-04.Tests.ps1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67641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err="1"/>
              <a:t>Indented.StubCommand</a:t>
            </a:r>
            <a:r>
              <a:rPr lang="en-GB" dirty="0"/>
              <a:t> module by Chris </a:t>
            </a:r>
            <a:r>
              <a:rPr lang="en-GB" dirty="0" smtClean="0"/>
              <a:t>Dent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Effective-Testing-05.Tests.ps1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39513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00700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7163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1050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Mock Scoping - Effective-Testing-06.Tests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96106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34422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1286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PowerShell helps with</a:t>
            </a:r>
            <a:r>
              <a:rPr lang="en-GB" baseline="0" dirty="0" smtClean="0"/>
              <a:t> file system/system date/time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Can stub *-Item and *-Date cmdlets </a:t>
            </a:r>
            <a:endParaRPr lang="en-GB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Break </a:t>
            </a:r>
            <a:r>
              <a:rPr lang="en-GB" dirty="0"/>
              <a:t>down the functionality of your program into discrete testable behaviours that you can test as individual “units”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1432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4023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8490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1678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Pester uses the Mock keyword for both stubs and mocks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Mocks contain</a:t>
            </a:r>
            <a:r>
              <a:rPr lang="en-GB" baseline="0" dirty="0"/>
              <a:t> an Assert to verify correct external interaction/behaviour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71666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All tests should be brittle or they’re not testing the right things!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We can’t help new functionality/implementations </a:t>
            </a:r>
            <a:r>
              <a:rPr lang="en-GB" dirty="0">
                <a:sym typeface="Wingdings" panose="05000000000000000000" pitchFamily="2" charset="2"/>
              </a:rPr>
              <a:t>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Over specification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Every change breaks tests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Testing the internal implementation/behaviour rather than just the expected end result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Testing too much, e.g.</a:t>
            </a:r>
            <a:r>
              <a:rPr lang="en-GB" baseline="0" dirty="0"/>
              <a:t> using m</a:t>
            </a:r>
            <a:r>
              <a:rPr lang="en-GB" dirty="0"/>
              <a:t>ultiple</a:t>
            </a:r>
            <a:r>
              <a:rPr lang="en-GB" baseline="0" dirty="0"/>
              <a:t> mocks (Assert-</a:t>
            </a:r>
            <a:r>
              <a:rPr lang="en-GB" baseline="0" dirty="0" err="1"/>
              <a:t>MockCalled</a:t>
            </a:r>
            <a:r>
              <a:rPr lang="en-GB" baseline="0" dirty="0"/>
              <a:t>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6447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Constrained test order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Can’t run a subset of the tests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Running a subset provides different results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Shared State Corruption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Tests not initialising</a:t>
            </a:r>
            <a:r>
              <a:rPr lang="en-GB" baseline="0" dirty="0"/>
              <a:t> its own state or cleaning up correctly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aseline="0" dirty="0"/>
              <a:t>Also true in integration testing with file systems/databases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56A97-F4E8-458A-9171-9F3B4558406C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2026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7374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21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703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>
            <a:lvl1pPr marL="360363" indent="-360363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803275" indent="-346075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260475" indent="-346075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703388" indent="-331788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057400" indent="-22860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27/04/2017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4219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7687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0003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185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3168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991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 sz="32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sz="280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2000">
                <a:latin typeface="Segoe UI" panose="020B0502040204020203" pitchFamily="34" charset="0"/>
                <a:cs typeface="Segoe UI" panose="020B050204020402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6038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5AC25-0513-4D62-9822-ED98211A2BF5}" type="datetimeFigureOut">
              <a:rPr lang="en-GB" smtClean="0"/>
              <a:t>27/04/2017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9E542-031E-4BF8-A968-13674526F3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534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0F95AC25-0513-4D62-9822-ED98211A2BF5}" type="datetimeFigureOut">
              <a:rPr lang="en-GB" smtClean="0"/>
              <a:pPr/>
              <a:t>27/04/2017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899E542-031E-4BF8-A968-13674526F3D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438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rtualEngine/Lability/blob/248bc2a18dd845b3579fb93f4788c3676cc74b3f/Tests/Unit/Src/Public/New-LabVM.Tests.ps1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rtualEngine/Lability/blob/248bc2a18dd845b3579fb93f4788c3676cc74b3f/Tests/Unit/Src/Public/Start-LabConfiguration.Tests.ps1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iainbrighton/PScribo/blob/2c7dff8e2c6a5e733a4aab7048320d8544d630a8/Src/Plugins/OutWord.ps1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reportunit.relevantcodes.com/" TargetMode="External"/><Relationship Id="rId7" Type="http://schemas.openxmlformats.org/officeDocument/2006/relationships/hyperlink" Target="http://virtualengine.co.uk/2015/mocking-missing-cmdlet-pipelines-with-pester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virtualengine.co.uk/2015/mocking-missing-cmdlet-erroraction-with-pester/" TargetMode="External"/><Relationship Id="rId5" Type="http://schemas.openxmlformats.org/officeDocument/2006/relationships/hyperlink" Target="https://github.com/indented-automation/Indented.StubCommand" TargetMode="External"/><Relationship Id="rId4" Type="http://schemas.openxmlformats.org/officeDocument/2006/relationships/hyperlink" Target="https://github.com/equelin/Format-Pester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Mocking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32448" y="0"/>
            <a:ext cx="16292841" cy="6934640"/>
          </a:xfr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38200" y="4895214"/>
            <a:ext cx="9144000" cy="794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 sz="4800" b="0" dirty="0">
                <a:solidFill>
                  <a:schemeClr val="bg1"/>
                </a:solidFill>
              </a:rPr>
              <a:t>Effective Testing</a:t>
            </a:r>
            <a:endParaRPr lang="nb-NO" sz="4800" b="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38200" y="5689294"/>
            <a:ext cx="6096000" cy="8925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Iain Brighton</a:t>
            </a:r>
            <a:r>
              <a:rPr lang="en-GB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/>
            </a:r>
            <a:br>
              <a:rPr lang="en-GB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GB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27</a:t>
            </a:r>
            <a:r>
              <a:rPr lang="en-GB" sz="2400" baseline="30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</a:t>
            </a:r>
            <a:r>
              <a:rPr lang="en-GB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April 2017</a:t>
            </a:r>
          </a:p>
        </p:txBody>
      </p:sp>
    </p:spTree>
    <p:extLst>
      <p:ext uri="{BB962C8B-B14F-4D97-AF65-F5344CB8AC3E}">
        <p14:creationId xmlns:p14="http://schemas.microsoft.com/office/powerpoint/2010/main" val="1264784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Nirvana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Test public interface (the Contract)</a:t>
            </a:r>
          </a:p>
          <a:p>
            <a:r>
              <a:rPr lang="en-GB" dirty="0"/>
              <a:t>If public methods can exercise all internal code paths - consider it tested</a:t>
            </a:r>
          </a:p>
          <a:p>
            <a:pPr lvl="1"/>
            <a:r>
              <a:rPr lang="en-GB" dirty="0"/>
              <a:t>You don’t have redundant code anyway, right?!</a:t>
            </a:r>
          </a:p>
          <a:p>
            <a:r>
              <a:rPr lang="en-GB" dirty="0"/>
              <a:t>Use integration tests to avoid endless stubbing</a:t>
            </a:r>
          </a:p>
          <a:p>
            <a:pPr lvl="1"/>
            <a:r>
              <a:rPr lang="en-GB" dirty="0"/>
              <a:t>Remember: if it interfaces with the file system, then technically it’s an integration test</a:t>
            </a:r>
          </a:p>
        </p:txBody>
      </p:sp>
    </p:spTree>
    <p:extLst>
      <p:ext uri="{BB962C8B-B14F-4D97-AF65-F5344CB8AC3E}">
        <p14:creationId xmlns:p14="http://schemas.microsoft.com/office/powerpoint/2010/main" val="3387440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Organisation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rgbClr val="C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In source control</a:t>
            </a:r>
          </a:p>
          <a:p>
            <a:pPr lvl="1"/>
            <a:r>
              <a:rPr lang="en-GB" dirty="0">
                <a:solidFill>
                  <a:srgbClr val="C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Alongside the code it’s testing</a:t>
            </a:r>
          </a:p>
          <a:p>
            <a:r>
              <a:rPr lang="en-GB" dirty="0"/>
              <a:t>Test structure is important</a:t>
            </a:r>
          </a:p>
          <a:p>
            <a:pPr lvl="1"/>
            <a:r>
              <a:rPr lang="en-GB" dirty="0"/>
              <a:t>Segregate Unit and Integration tests</a:t>
            </a:r>
          </a:p>
          <a:p>
            <a:pPr lvl="1"/>
            <a:r>
              <a:rPr lang="en-GB" dirty="0"/>
              <a:t>Typically by execution speed</a:t>
            </a:r>
          </a:p>
          <a:p>
            <a:r>
              <a:rPr lang="en-GB" dirty="0"/>
              <a:t>Make Unit tests super-easy to run</a:t>
            </a:r>
          </a:p>
          <a:p>
            <a:pPr lvl="1"/>
            <a:r>
              <a:rPr lang="en-GB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Include all dependencies</a:t>
            </a:r>
          </a:p>
        </p:txBody>
      </p:sp>
    </p:spTree>
    <p:extLst>
      <p:ext uri="{BB962C8B-B14F-4D97-AF65-F5344CB8AC3E}">
        <p14:creationId xmlns:p14="http://schemas.microsoft.com/office/powerpoint/2010/main" val="1686090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Naming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33730"/>
            <a:ext cx="10515600" cy="3912433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rgbClr val="C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You should not have to read the test implementation to understand:</a:t>
            </a:r>
          </a:p>
          <a:p>
            <a:pPr lvl="1"/>
            <a:r>
              <a:rPr lang="en-GB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What is being tested</a:t>
            </a:r>
          </a:p>
          <a:p>
            <a:pPr lvl="1"/>
            <a:r>
              <a:rPr lang="en-GB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Under which condition(s) </a:t>
            </a:r>
          </a:p>
          <a:p>
            <a:pPr lvl="1"/>
            <a:r>
              <a:rPr lang="en-GB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What he expected outcome is</a:t>
            </a:r>
          </a:p>
          <a:p>
            <a:r>
              <a:rPr lang="en-GB" dirty="0"/>
              <a:t>Describe blocks should contain the SUT, e.g. function name</a:t>
            </a:r>
          </a:p>
          <a:p>
            <a:r>
              <a:rPr lang="en-GB" dirty="0"/>
              <a:t>It blocks should contain the scenario under test and the expected output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4721901"/>
            <a:ext cx="10515600" cy="16074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363" indent="-360363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803275" indent="-3460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260475" indent="-3460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703388" indent="-3317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9436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Arrangement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Arrange</a:t>
            </a:r>
          </a:p>
          <a:p>
            <a:pPr lvl="1"/>
            <a:r>
              <a:rPr lang="en-GB" dirty="0"/>
              <a:t>Prepare prerequisites and setup test objects</a:t>
            </a:r>
          </a:p>
          <a:p>
            <a:r>
              <a:rPr lang="en-GB" dirty="0"/>
              <a:t>Act</a:t>
            </a:r>
          </a:p>
          <a:p>
            <a:pPr lvl="1"/>
            <a:r>
              <a:rPr lang="en-GB" dirty="0"/>
              <a:t>Perform the unit of work under test</a:t>
            </a:r>
          </a:p>
          <a:p>
            <a:r>
              <a:rPr lang="en-GB" dirty="0"/>
              <a:t>Assert</a:t>
            </a:r>
          </a:p>
          <a:p>
            <a:pPr lvl="1"/>
            <a:r>
              <a:rPr lang="en-GB" dirty="0"/>
              <a:t>Verify the result</a:t>
            </a:r>
          </a:p>
          <a:p>
            <a:pPr lvl="1"/>
            <a:r>
              <a:rPr lang="en-GB" dirty="0"/>
              <a:t>One assertion per test*</a:t>
            </a:r>
          </a:p>
        </p:txBody>
      </p:sp>
    </p:spTree>
    <p:extLst>
      <p:ext uri="{BB962C8B-B14F-4D97-AF65-F5344CB8AC3E}">
        <p14:creationId xmlns:p14="http://schemas.microsoft.com/office/powerpoint/2010/main" val="3629734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Readability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Test code should have the same amount of care as production code</a:t>
            </a:r>
          </a:p>
          <a:p>
            <a:r>
              <a:rPr lang="en-GB" dirty="0"/>
              <a:t>Consider the reader</a:t>
            </a:r>
          </a:p>
          <a:p>
            <a:pPr lvl="1"/>
            <a:r>
              <a:rPr lang="en-GB" dirty="0"/>
              <a:t>Be more verbose</a:t>
            </a:r>
          </a:p>
          <a:p>
            <a:pPr lvl="1"/>
            <a:r>
              <a:rPr lang="en-GB" dirty="0"/>
              <a:t>D(o)RY (not DRY</a:t>
            </a:r>
            <a:r>
              <a:rPr lang="en-GB" dirty="0" smtClean="0"/>
              <a:t>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8585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Duplication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Test Cases to remove code duplication</a:t>
            </a:r>
          </a:p>
          <a:p>
            <a:r>
              <a:rPr lang="en-GB" dirty="0"/>
              <a:t>Create an internal testing framework with common testing functions</a:t>
            </a:r>
          </a:p>
          <a:p>
            <a:r>
              <a:rPr lang="en-GB" dirty="0"/>
              <a:t>Try and avoid test setup </a:t>
            </a:r>
            <a:r>
              <a:rPr lang="en-GB" dirty="0">
                <a:solidFill>
                  <a:srgbClr val="C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&lt;&lt; SUBJECTIVE!</a:t>
            </a:r>
          </a:p>
          <a:p>
            <a:pPr lvl="1"/>
            <a:r>
              <a:rPr lang="en-GB" dirty="0"/>
              <a:t>Reduces readability</a:t>
            </a:r>
          </a:p>
          <a:p>
            <a:pPr lvl="1"/>
            <a:r>
              <a:rPr lang="en-GB" dirty="0"/>
              <a:t>Refactor into a helper method</a:t>
            </a:r>
          </a:p>
          <a:p>
            <a:pPr lvl="2"/>
            <a:r>
              <a:rPr lang="en-GB" dirty="0"/>
              <a:t>Manually call this in each test arrangement</a:t>
            </a:r>
          </a:p>
          <a:p>
            <a:pPr lvl="2"/>
            <a:r>
              <a:rPr lang="en-GB" dirty="0"/>
              <a:t>The developer then has visibility that something is called</a:t>
            </a:r>
          </a:p>
        </p:txBody>
      </p:sp>
    </p:spTree>
    <p:extLst>
      <p:ext uri="{BB962C8B-B14F-4D97-AF65-F5344CB8AC3E}">
        <p14:creationId xmlns:p14="http://schemas.microsoft.com/office/powerpoint/2010/main" val="3223260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Reinforcement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Try/Catch</a:t>
            </a:r>
          </a:p>
          <a:p>
            <a:r>
              <a:rPr lang="en-GB" dirty="0"/>
              <a:t>Test the Exception message</a:t>
            </a:r>
          </a:p>
          <a:p>
            <a:pPr lvl="1"/>
            <a:r>
              <a:rPr lang="en-GB" dirty="0"/>
              <a:t>Make sure expected exception is thrown!</a:t>
            </a:r>
          </a:p>
          <a:p>
            <a:r>
              <a:rPr lang="en-GB" dirty="0"/>
              <a:t>Every test is an implicit “Should Not Throw”</a:t>
            </a:r>
          </a:p>
          <a:p>
            <a:pPr lvl="1"/>
            <a:r>
              <a:rPr lang="en-GB" dirty="0"/>
              <a:t>No need to define a test</a:t>
            </a:r>
          </a:p>
        </p:txBody>
      </p:sp>
    </p:spTree>
    <p:extLst>
      <p:ext uri="{BB962C8B-B14F-4D97-AF65-F5344CB8AC3E}">
        <p14:creationId xmlns:p14="http://schemas.microsoft.com/office/powerpoint/2010/main" val="3048859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Stubbing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When dependencies aren’t available, stubs should be defined with the correct signature</a:t>
            </a:r>
          </a:p>
          <a:p>
            <a:r>
              <a:rPr lang="en-GB" dirty="0"/>
              <a:t>For example, Get-</a:t>
            </a:r>
            <a:r>
              <a:rPr lang="en-GB" dirty="0" err="1"/>
              <a:t>ADUser</a:t>
            </a:r>
            <a:r>
              <a:rPr lang="en-GB" dirty="0"/>
              <a:t> should have the same signature as the official cmdlet</a:t>
            </a:r>
          </a:p>
          <a:p>
            <a:pPr lvl="1"/>
            <a:r>
              <a:rPr lang="en-GB" dirty="0"/>
              <a:t>Otherwise, unit tests may pass but fail in production</a:t>
            </a:r>
          </a:p>
          <a:p>
            <a:pPr lvl="1"/>
            <a:r>
              <a:rPr lang="en-GB" dirty="0"/>
              <a:t>Better to catch in integration tests than </a:t>
            </a:r>
            <a:r>
              <a:rPr lang="en-GB" dirty="0" smtClean="0"/>
              <a:t>production</a:t>
            </a:r>
          </a:p>
          <a:p>
            <a:r>
              <a:rPr lang="en-GB" smtClean="0"/>
              <a:t>Creating fakes..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0566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Coverage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Start small</a:t>
            </a:r>
          </a:p>
          <a:p>
            <a:r>
              <a:rPr lang="en-GB" dirty="0"/>
              <a:t>Increment coverage with each commit</a:t>
            </a:r>
          </a:p>
          <a:p>
            <a:r>
              <a:rPr lang="en-GB" dirty="0"/>
              <a:t>Focus on the most problematic code</a:t>
            </a:r>
          </a:p>
          <a:p>
            <a:pPr lvl="1"/>
            <a:r>
              <a:rPr lang="en-GB" dirty="0"/>
              <a:t>If it’s painful – do it more often – until it hurts less/no more*</a:t>
            </a:r>
          </a:p>
          <a:p>
            <a:r>
              <a:rPr lang="en-GB" dirty="0"/>
              <a:t>Targeting 100% coverage will lead to madness</a:t>
            </a:r>
          </a:p>
        </p:txBody>
      </p:sp>
    </p:spTree>
    <p:extLst>
      <p:ext uri="{BB962C8B-B14F-4D97-AF65-F5344CB8AC3E}">
        <p14:creationId xmlns:p14="http://schemas.microsoft.com/office/powerpoint/2010/main" val="2367416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Test only the public interface/contract (where possible)</a:t>
            </a:r>
          </a:p>
          <a:p>
            <a:r>
              <a:rPr lang="en-GB" dirty="0"/>
              <a:t>Test one concern per test (one Mock/Assert per test)</a:t>
            </a:r>
          </a:p>
          <a:p>
            <a:r>
              <a:rPr lang="en-GB" dirty="0"/>
              <a:t>Avoid logic in tests (where possible)</a:t>
            </a:r>
          </a:p>
          <a:p>
            <a:pPr lvl="1"/>
            <a:r>
              <a:rPr lang="en-GB" dirty="0"/>
              <a:t>Now you may have 2 problems!</a:t>
            </a:r>
          </a:p>
          <a:p>
            <a:r>
              <a:rPr lang="en-GB" dirty="0"/>
              <a:t>Use “Guard” mocks</a:t>
            </a:r>
          </a:p>
          <a:p>
            <a:pPr lvl="1"/>
            <a:r>
              <a:rPr lang="en-GB" dirty="0">
                <a:hlinkClick r:id="rId3"/>
              </a:rPr>
              <a:t>Parameter-less catch all for destructive actions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6857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Iain Brighton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690688"/>
            <a:ext cx="10564137" cy="4736616"/>
          </a:xfrm>
        </p:spPr>
        <p:txBody>
          <a:bodyPr>
            <a:normAutofit/>
          </a:bodyPr>
          <a:lstStyle/>
          <a:p>
            <a:r>
              <a:rPr lang="en-GB" dirty="0"/>
              <a:t>Principal Consultant @ Virtual Engine</a:t>
            </a:r>
          </a:p>
          <a:p>
            <a:pPr lvl="1"/>
            <a:r>
              <a:rPr lang="en-GB" dirty="0"/>
              <a:t>Automation and end-user computing focused company</a:t>
            </a:r>
          </a:p>
          <a:p>
            <a:pPr lvl="1"/>
            <a:r>
              <a:rPr lang="en-GB" dirty="0"/>
              <a:t>RES Consulting Partner</a:t>
            </a:r>
          </a:p>
          <a:p>
            <a:r>
              <a:rPr lang="en-GB" dirty="0"/>
              <a:t>RES Certified Trainer (RCT) and Valued Professional (RSVP)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Amateur developer and PowerShell “junkie”</a:t>
            </a:r>
          </a:p>
          <a:p>
            <a:pPr lvl="1"/>
            <a:r>
              <a:rPr lang="en-GB" dirty="0"/>
              <a:t>Lability – a Hyper-V lab framework</a:t>
            </a:r>
          </a:p>
          <a:p>
            <a:pPr lvl="1"/>
            <a:r>
              <a:rPr lang="en-GB" dirty="0" err="1"/>
              <a:t>PScribo</a:t>
            </a:r>
            <a:r>
              <a:rPr lang="en-GB" dirty="0"/>
              <a:t> – a PowerShell documentation DSL</a:t>
            </a:r>
          </a:p>
          <a:p>
            <a:pPr lvl="1"/>
            <a:r>
              <a:rPr lang="en-GB" dirty="0"/>
              <a:t>Community DSC resource contributor</a:t>
            </a:r>
          </a:p>
          <a:p>
            <a:pPr lvl="2"/>
            <a:r>
              <a:rPr lang="en-GB" dirty="0"/>
              <a:t>Citrix XenDesktop 7.x and NetScaler</a:t>
            </a:r>
          </a:p>
          <a:p>
            <a:pPr lvl="2"/>
            <a:r>
              <a:rPr lang="en-GB" dirty="0"/>
              <a:t>RES ONE Workspace, ONE Automation and ONE Service Store</a:t>
            </a:r>
          </a:p>
        </p:txBody>
      </p:sp>
    </p:spTree>
    <p:extLst>
      <p:ext uri="{BB962C8B-B14F-4D97-AF65-F5344CB8AC3E}">
        <p14:creationId xmlns:p14="http://schemas.microsoft.com/office/powerpoint/2010/main" val="18228739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Pester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-</a:t>
            </a:r>
            <a:r>
              <a:rPr lang="en-GB" dirty="0" err="1"/>
              <a:t>InModuleScope</a:t>
            </a:r>
            <a:endParaRPr lang="en-GB" dirty="0"/>
          </a:p>
          <a:p>
            <a:pPr lvl="1"/>
            <a:r>
              <a:rPr lang="en-GB" dirty="0"/>
              <a:t>Should be a test “smell”</a:t>
            </a:r>
          </a:p>
          <a:p>
            <a:pPr lvl="1"/>
            <a:r>
              <a:rPr lang="en-GB" dirty="0"/>
              <a:t>Could you make it public?</a:t>
            </a:r>
          </a:p>
          <a:p>
            <a:pPr lvl="1"/>
            <a:r>
              <a:rPr lang="en-GB" dirty="0"/>
              <a:t>Use Mock and Assert-Mock –</a:t>
            </a:r>
            <a:r>
              <a:rPr lang="en-GB" dirty="0" err="1"/>
              <a:t>ModuleName</a:t>
            </a:r>
            <a:r>
              <a:rPr lang="en-GB" dirty="0"/>
              <a:t> instead</a:t>
            </a:r>
          </a:p>
          <a:p>
            <a:r>
              <a:rPr lang="en-GB" dirty="0"/>
              <a:t>-</a:t>
            </a:r>
            <a:r>
              <a:rPr lang="en-GB" dirty="0" err="1"/>
              <a:t>ParameterFilter</a:t>
            </a:r>
            <a:r>
              <a:rPr lang="en-GB" dirty="0"/>
              <a:t> not required on Mock</a:t>
            </a:r>
          </a:p>
          <a:p>
            <a:pPr lvl="1"/>
            <a:r>
              <a:rPr lang="en-GB" dirty="0">
                <a:hlinkClick r:id="rId3"/>
              </a:rPr>
              <a:t>Can still Assert-</a:t>
            </a:r>
            <a:r>
              <a:rPr lang="en-GB" dirty="0" err="1">
                <a:hlinkClick r:id="rId3"/>
              </a:rPr>
              <a:t>MockCalled</a:t>
            </a:r>
            <a:r>
              <a:rPr lang="en-GB" dirty="0">
                <a:hlinkClick r:id="rId3"/>
              </a:rPr>
              <a:t> with -</a:t>
            </a:r>
            <a:r>
              <a:rPr lang="en-GB" dirty="0" err="1">
                <a:hlinkClick r:id="rId3"/>
              </a:rPr>
              <a:t>ParameterFilter</a:t>
            </a:r>
            <a:endParaRPr lang="en-GB" dirty="0"/>
          </a:p>
          <a:p>
            <a:r>
              <a:rPr lang="en-GB" dirty="0"/>
              <a:t>Use cmdlets instead of direct .NET calls</a:t>
            </a:r>
          </a:p>
          <a:p>
            <a:pPr lvl="1"/>
            <a:r>
              <a:rPr lang="en-GB" dirty="0">
                <a:hlinkClick r:id="rId4"/>
              </a:rPr>
              <a:t>If needed </a:t>
            </a:r>
            <a:r>
              <a:rPr lang="en-GB" dirty="0"/>
              <a:t>factor them out into a function to enable testing</a:t>
            </a:r>
          </a:p>
          <a:p>
            <a:r>
              <a:rPr lang="en-GB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You can stub calls to executables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04215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ReportUnit</a:t>
            </a:r>
            <a:r>
              <a:rPr lang="en-GB" dirty="0"/>
              <a:t> - </a:t>
            </a:r>
            <a:r>
              <a:rPr lang="en-GB" dirty="0">
                <a:hlinkClick r:id="rId3"/>
              </a:rPr>
              <a:t>http://reportunit.relevantcodes.com/</a:t>
            </a:r>
            <a:endParaRPr lang="en-GB" dirty="0"/>
          </a:p>
          <a:p>
            <a:r>
              <a:rPr lang="en-GB" dirty="0"/>
              <a:t>Format-Pester - </a:t>
            </a:r>
            <a:r>
              <a:rPr lang="en-GB" dirty="0">
                <a:hlinkClick r:id="rId4"/>
              </a:rPr>
              <a:t>https://github.com/equelin/Format-Pester</a:t>
            </a:r>
            <a:endParaRPr lang="en-GB" dirty="0"/>
          </a:p>
          <a:p>
            <a:r>
              <a:rPr lang="en-GB" dirty="0"/>
              <a:t>Stubbing commands - </a:t>
            </a:r>
            <a:r>
              <a:rPr lang="en-GB" dirty="0">
                <a:hlinkClick r:id="rId5"/>
              </a:rPr>
              <a:t>https://github.com/indented-automation/Indented.StubCommand</a:t>
            </a:r>
            <a:endParaRPr lang="en-GB" dirty="0"/>
          </a:p>
          <a:p>
            <a:pPr lvl="1"/>
            <a:r>
              <a:rPr lang="en-GB" dirty="0"/>
              <a:t>PowerShell v5 only</a:t>
            </a:r>
          </a:p>
          <a:p>
            <a:r>
              <a:rPr lang="en-GB" dirty="0"/>
              <a:t>Pester Mocks</a:t>
            </a:r>
          </a:p>
          <a:p>
            <a:pPr lvl="1"/>
            <a:r>
              <a:rPr lang="en-GB" dirty="0">
                <a:hlinkClick r:id="rId6"/>
              </a:rPr>
              <a:t>http://virtualengine.co.uk/2015/mocking-missing-cmdlet-erroraction-with-pester/</a:t>
            </a:r>
            <a:endParaRPr lang="en-GB" dirty="0"/>
          </a:p>
          <a:p>
            <a:pPr lvl="1"/>
            <a:r>
              <a:rPr lang="en-GB" dirty="0">
                <a:hlinkClick r:id="rId7"/>
              </a:rPr>
              <a:t>http://virtualengine.co.uk/2015/mocking-missing-cmdlet-pipelines-with-pester/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40548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288340" y="4070705"/>
            <a:ext cx="2211796" cy="457200"/>
          </a:xfrm>
        </p:spPr>
        <p:txBody>
          <a:bodyPr/>
          <a:lstStyle/>
          <a:p>
            <a:pPr algn="l"/>
            <a:r>
              <a:rPr lang="en-GB" dirty="0">
                <a:solidFill>
                  <a:schemeClr val="bg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@</a:t>
            </a:r>
            <a:r>
              <a:rPr lang="en-GB" dirty="0" err="1">
                <a:solidFill>
                  <a:schemeClr val="bg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iainbrighton</a:t>
            </a:r>
            <a:endParaRPr lang="en-GB" dirty="0">
              <a:solidFill>
                <a:schemeClr val="bg2">
                  <a:lumMod val="7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425" y="4540257"/>
            <a:ext cx="572152" cy="3924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287" y="4070705"/>
            <a:ext cx="577952" cy="444848"/>
          </a:xfrm>
          <a:prstGeom prst="rect">
            <a:avLst/>
          </a:prstGeom>
        </p:spPr>
      </p:pic>
      <p:sp>
        <p:nvSpPr>
          <p:cNvPr id="8" name="Subtitle 4"/>
          <p:cNvSpPr txBox="1">
            <a:spLocks/>
          </p:cNvSpPr>
          <p:nvPr/>
        </p:nvSpPr>
        <p:spPr>
          <a:xfrm>
            <a:off x="4042577" y="4540257"/>
            <a:ext cx="4998417" cy="5483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dirty="0">
                <a:solidFill>
                  <a:schemeClr val="bg2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iain.brighton@virtualengine.co.uk</a:t>
            </a:r>
          </a:p>
        </p:txBody>
      </p:sp>
    </p:spTree>
    <p:extLst>
      <p:ext uri="{BB962C8B-B14F-4D97-AF65-F5344CB8AC3E}">
        <p14:creationId xmlns:p14="http://schemas.microsoft.com/office/powerpoint/2010/main" val="2473737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What?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Unit Tests</a:t>
            </a:r>
          </a:p>
          <a:p>
            <a:pPr lvl="1"/>
            <a:r>
              <a:rPr lang="en-GB" dirty="0"/>
              <a:t>Fast and repeatable</a:t>
            </a:r>
          </a:p>
          <a:p>
            <a:pPr lvl="1"/>
            <a:r>
              <a:rPr lang="en-GB" dirty="0"/>
              <a:t>Full control/isolation of the test</a:t>
            </a:r>
          </a:p>
          <a:p>
            <a:pPr lvl="1"/>
            <a:r>
              <a:rPr lang="en-GB" dirty="0"/>
              <a:t>Anyone should be able to run them easily</a:t>
            </a:r>
          </a:p>
          <a:p>
            <a:r>
              <a:rPr lang="en-GB" dirty="0"/>
              <a:t>Integration (Functional) Tests</a:t>
            </a:r>
          </a:p>
          <a:p>
            <a:pPr lvl="1"/>
            <a:r>
              <a:rPr lang="en-GB" dirty="0"/>
              <a:t>Hard(</a:t>
            </a:r>
            <a:r>
              <a:rPr lang="en-GB" dirty="0" err="1"/>
              <a:t>er</a:t>
            </a:r>
            <a:r>
              <a:rPr lang="en-GB" dirty="0"/>
              <a:t>) and Slow(</a:t>
            </a:r>
            <a:r>
              <a:rPr lang="en-GB" dirty="0" err="1"/>
              <a:t>er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Typically require lots of configuration/setup</a:t>
            </a:r>
          </a:p>
          <a:p>
            <a:pPr lvl="1"/>
            <a:r>
              <a:rPr lang="en-GB" dirty="0"/>
              <a:t>Use one or more real dependencies</a:t>
            </a:r>
          </a:p>
          <a:p>
            <a:pPr lvl="2"/>
            <a:r>
              <a:rPr lang="en-GB" dirty="0"/>
              <a:t>File system or the system’s date/time</a:t>
            </a:r>
          </a:p>
          <a:p>
            <a:r>
              <a:rPr lang="en-GB" dirty="0"/>
              <a:t>Acceptance Tests</a:t>
            </a:r>
          </a:p>
        </p:txBody>
      </p:sp>
    </p:spTree>
    <p:extLst>
      <p:ext uri="{BB962C8B-B14F-4D97-AF65-F5344CB8AC3E}">
        <p14:creationId xmlns:p14="http://schemas.microsoft.com/office/powerpoint/2010/main" val="2880192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Integration Tests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525" y="2009775"/>
            <a:ext cx="6838950" cy="3848100"/>
          </a:xfrm>
        </p:spPr>
      </p:pic>
    </p:spTree>
    <p:extLst>
      <p:ext uri="{BB962C8B-B14F-4D97-AF65-F5344CB8AC3E}">
        <p14:creationId xmlns:p14="http://schemas.microsoft.com/office/powerpoint/2010/main" val="724245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Integration Tests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950" y="2009775"/>
            <a:ext cx="3848100" cy="3848100"/>
          </a:xfrm>
        </p:spPr>
      </p:pic>
    </p:spTree>
    <p:extLst>
      <p:ext uri="{BB962C8B-B14F-4D97-AF65-F5344CB8AC3E}">
        <p14:creationId xmlns:p14="http://schemas.microsoft.com/office/powerpoint/2010/main" val="2103792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Integration Tests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950" y="2009775"/>
            <a:ext cx="3848100" cy="3848100"/>
          </a:xfrm>
        </p:spPr>
      </p:pic>
    </p:spTree>
    <p:extLst>
      <p:ext uri="{BB962C8B-B14F-4D97-AF65-F5344CB8AC3E}">
        <p14:creationId xmlns:p14="http://schemas.microsoft.com/office/powerpoint/2010/main" val="1783117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Terminology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SUT</a:t>
            </a:r>
          </a:p>
          <a:p>
            <a:pPr lvl="1"/>
            <a:r>
              <a:rPr lang="en-GB" dirty="0"/>
              <a:t>The system under test, e.g. unit of work, method or function</a:t>
            </a:r>
          </a:p>
          <a:p>
            <a:r>
              <a:rPr lang="en-GB" dirty="0"/>
              <a:t>Fakes</a:t>
            </a:r>
          </a:p>
          <a:p>
            <a:pPr lvl="1"/>
            <a:r>
              <a:rPr lang="en-GB" dirty="0"/>
              <a:t>Contain fixed data and no logic </a:t>
            </a:r>
          </a:p>
          <a:p>
            <a:pPr lvl="1"/>
            <a:r>
              <a:rPr lang="en-GB" dirty="0"/>
              <a:t>Simply returns good/bad data depending on the implementation</a:t>
            </a:r>
          </a:p>
          <a:p>
            <a:r>
              <a:rPr lang="en-GB" dirty="0"/>
              <a:t>Stubs *	</a:t>
            </a:r>
          </a:p>
          <a:p>
            <a:pPr lvl="1"/>
            <a:r>
              <a:rPr lang="en-GB" dirty="0"/>
              <a:t>Return consistent fake implementations</a:t>
            </a:r>
          </a:p>
          <a:p>
            <a:pPr lvl="1"/>
            <a:r>
              <a:rPr lang="en-GB" dirty="0"/>
              <a:t>Solely used to isolate dependencies</a:t>
            </a:r>
          </a:p>
          <a:p>
            <a:r>
              <a:rPr lang="en-GB" dirty="0"/>
              <a:t>Mocks</a:t>
            </a:r>
          </a:p>
          <a:p>
            <a:pPr lvl="1"/>
            <a:r>
              <a:rPr lang="en-GB" dirty="0"/>
              <a:t>Return consistent fake implementations</a:t>
            </a:r>
          </a:p>
          <a:p>
            <a:pPr lvl="1"/>
            <a:r>
              <a:rPr lang="en-GB" dirty="0"/>
              <a:t>Used to verify expected internal behaviour of the SUT</a:t>
            </a:r>
          </a:p>
        </p:txBody>
      </p:sp>
    </p:spTree>
    <p:extLst>
      <p:ext uri="{BB962C8B-B14F-4D97-AF65-F5344CB8AC3E}">
        <p14:creationId xmlns:p14="http://schemas.microsoft.com/office/powerpoint/2010/main" val="1528867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(Overly) Brittle 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Over specification</a:t>
            </a:r>
          </a:p>
          <a:p>
            <a:pPr lvl="1"/>
            <a:r>
              <a:rPr lang="en-GB" dirty="0"/>
              <a:t>Testing too much</a:t>
            </a:r>
          </a:p>
          <a:p>
            <a:pPr lvl="1"/>
            <a:r>
              <a:rPr lang="en-GB" dirty="0"/>
              <a:t>Every change breaks tests</a:t>
            </a:r>
          </a:p>
          <a:p>
            <a:r>
              <a:rPr lang="en-GB" dirty="0"/>
              <a:t>Test dependencies</a:t>
            </a:r>
          </a:p>
          <a:p>
            <a:pPr lvl="1"/>
            <a:r>
              <a:rPr lang="en-GB" dirty="0"/>
              <a:t>Ensure that tests don’t depend on other tests</a:t>
            </a:r>
          </a:p>
          <a:p>
            <a:pPr lvl="1"/>
            <a:r>
              <a:rPr lang="en-GB" dirty="0"/>
              <a:t>Encapsulate all that’s needed in the arrangement</a:t>
            </a:r>
          </a:p>
        </p:txBody>
      </p:sp>
    </p:spTree>
    <p:extLst>
      <p:ext uri="{BB962C8B-B14F-4D97-AF65-F5344CB8AC3E}">
        <p14:creationId xmlns:p14="http://schemas.microsoft.com/office/powerpoint/2010/main" val="275578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Isolation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Buggy</a:t>
            </a:r>
          </a:p>
          <a:p>
            <a:pPr lvl="1"/>
            <a:r>
              <a:rPr lang="en-GB" dirty="0"/>
              <a:t>Unreliable</a:t>
            </a:r>
          </a:p>
          <a:p>
            <a:pPr lvl="1"/>
            <a:r>
              <a:rPr lang="en-GB" dirty="0"/>
              <a:t>Random failures</a:t>
            </a:r>
          </a:p>
          <a:p>
            <a:pPr lvl="1"/>
            <a:r>
              <a:rPr lang="en-GB" dirty="0"/>
              <a:t>Hard to maintain</a:t>
            </a:r>
          </a:p>
          <a:p>
            <a:r>
              <a:rPr lang="en-GB" dirty="0"/>
              <a:t>Test “Smells”</a:t>
            </a:r>
          </a:p>
          <a:p>
            <a:pPr lvl="1"/>
            <a:r>
              <a:rPr lang="en-GB" dirty="0"/>
              <a:t>Constrained test order</a:t>
            </a:r>
          </a:p>
          <a:p>
            <a:pPr lvl="2"/>
            <a:r>
              <a:rPr lang="en-GB" dirty="0"/>
              <a:t>Cant run a subset of the tests</a:t>
            </a:r>
          </a:p>
          <a:p>
            <a:pPr lvl="2"/>
            <a:r>
              <a:rPr lang="en-GB" dirty="0"/>
              <a:t>Running a subset provides different results</a:t>
            </a:r>
          </a:p>
          <a:p>
            <a:pPr lvl="1"/>
            <a:r>
              <a:rPr lang="en-GB" dirty="0"/>
              <a:t>Shared state corruption</a:t>
            </a:r>
          </a:p>
          <a:p>
            <a:pPr lvl="1"/>
            <a:r>
              <a:rPr lang="en-GB" dirty="0"/>
              <a:t>Difficult to </a:t>
            </a:r>
            <a:r>
              <a:rPr lang="en-GB" dirty="0" smtClean="0"/>
              <a:t>test or name </a:t>
            </a:r>
            <a:r>
              <a:rPr lang="en-GB" dirty="0"/>
              <a:t>due to doing to much</a:t>
            </a:r>
          </a:p>
        </p:txBody>
      </p:sp>
    </p:spTree>
    <p:extLst>
      <p:ext uri="{BB962C8B-B14F-4D97-AF65-F5344CB8AC3E}">
        <p14:creationId xmlns:p14="http://schemas.microsoft.com/office/powerpoint/2010/main" val="1230140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E1E9C695564342A242E2CB96DE9324" ma:contentTypeVersion="0" ma:contentTypeDescription="Create a new document." ma:contentTypeScope="" ma:versionID="be85acd1c7b06ebe0daabb3b7f1d437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3b557f7c35b82c73530dce8cf63d19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B1E60A-7AE7-4CD1-8F70-8EA23A1D7D1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B203EF9-231C-44E1-BF3D-51C0F6282689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F1E23BE-9359-49D9-BF56-B9B1516BA4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16538</TotalTime>
  <Words>1042</Words>
  <Application>Microsoft Office PowerPoint</Application>
  <PresentationFormat>Widescreen</PresentationFormat>
  <Paragraphs>206</Paragraphs>
  <Slides>22</Slides>
  <Notes>22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Segoe UI</vt:lpstr>
      <vt:lpstr>Segoe UI Light</vt:lpstr>
      <vt:lpstr>Segoe UI Semibold</vt:lpstr>
      <vt:lpstr>Wingdings</vt:lpstr>
      <vt:lpstr>Office Theme</vt:lpstr>
      <vt:lpstr>Mocking</vt:lpstr>
      <vt:lpstr>Iain Brighton</vt:lpstr>
      <vt:lpstr>Test What?</vt:lpstr>
      <vt:lpstr>Integration Tests</vt:lpstr>
      <vt:lpstr>Integration Tests</vt:lpstr>
      <vt:lpstr>Integration Tests</vt:lpstr>
      <vt:lpstr>Testing Terminology</vt:lpstr>
      <vt:lpstr>(Overly) Brittle Tests</vt:lpstr>
      <vt:lpstr>Test Isolation</vt:lpstr>
      <vt:lpstr>Testing Nirvana</vt:lpstr>
      <vt:lpstr>Test Organisation</vt:lpstr>
      <vt:lpstr>Test Naming</vt:lpstr>
      <vt:lpstr>Test Arrangement</vt:lpstr>
      <vt:lpstr>Test Readability</vt:lpstr>
      <vt:lpstr>Test Duplication</vt:lpstr>
      <vt:lpstr>Test Reinforcement</vt:lpstr>
      <vt:lpstr>Stubbing</vt:lpstr>
      <vt:lpstr>Code Coverage</vt:lpstr>
      <vt:lpstr>Testing Tips</vt:lpstr>
      <vt:lpstr>Pester Tips</vt:lpstr>
      <vt:lpstr>Resources</vt:lpstr>
      <vt:lpstr>Questions?</vt:lpstr>
    </vt:vector>
  </TitlesOfParts>
  <Company>Virtual Engine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E2E Berlin 2015</dc:title>
  <dc:subject>E2E Berlin 2015</dc:subject>
  <dc:creator>Iain Brighton</dc:creator>
  <cp:lastModifiedBy>Iain Brighton</cp:lastModifiedBy>
  <cp:revision>274</cp:revision>
  <cp:lastPrinted>2017-04-27T13:02:09Z</cp:lastPrinted>
  <dcterms:created xsi:type="dcterms:W3CDTF">2013-10-21T09:59:07Z</dcterms:created>
  <dcterms:modified xsi:type="dcterms:W3CDTF">2017-04-27T14:39:55Z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0x01010092E1E9C695564342A242E2CB96DE9324</vt:lpwstr>
  </property>
</Properties>
</file>

<file path=docProps/thumbnail.jpeg>
</file>